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  <p:sldId id="871" r:id="rId14"/>
    <p:sldId id="872" r:id="rId15"/>
    <p:sldId id="873" r:id="rId16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第四部分　实战演练篇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实战训练　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4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8532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represents China in Xiong Anni’s opinion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colour red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dragon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Porcelain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3212976"/>
            <a:ext cx="11485848" cy="3221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sz="35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 is a country. But the word also means porcelain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瓷器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I think porcelain is the symbol of China ... Xiong Anni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Nanjing</a:t>
            </a:r>
            <a:r>
              <a:rPr lang="en-US" altLang="zh-CN" sz="35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可知，熊安妮认为瓷器能代表中国。故选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3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35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45121" y="919329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5190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of the following represents happiness and reunion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Great Wall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Porcelain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Dumplings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4117186"/>
            <a:ext cx="1148584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China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dumplings represent happiness and reunion.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可知，饺子代表幸福和团圆。故选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26071" y="919329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5661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216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of the following is TRUE according to the text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can only find the colour red during festivals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dragon can represent power and success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past, porcelain couldn’t be sold abroad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36179" y="895116"/>
            <a:ext cx="49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B</a:t>
            </a:r>
            <a:endParaRPr lang="zh-CN" altLang="en-US" sz="3400"/>
          </a:p>
        </p:txBody>
      </p:sp>
    </p:spTree>
    <p:extLst>
      <p:ext uri="{BB962C8B-B14F-4D97-AF65-F5344CB8AC3E}">
        <p14:creationId xmlns:p14="http://schemas.microsoft.com/office/powerpoint/2010/main" val="4163560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dragon is a magical animal. It stands for power in China. Parents hope we can become as successful as ‘dragons’.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可知，龙可以代表能力和成功。故选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65253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8016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断文章出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处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column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专栏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we find this text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Science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Culture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Sports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中考新考法-6.eps" descr="id:214750877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667397" y="908720"/>
            <a:ext cx="5961865" cy="64807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136179" y="895116"/>
            <a:ext cx="49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B</a:t>
            </a:r>
            <a:endParaRPr lang="zh-CN" altLang="en-US" sz="3400"/>
          </a:p>
        </p:txBody>
      </p:sp>
      <p:sp>
        <p:nvSpPr>
          <p:cNvPr id="5" name="内容占位符 4"/>
          <p:cNvSpPr txBox="1">
            <a:spLocks/>
          </p:cNvSpPr>
          <p:nvPr/>
        </p:nvSpPr>
        <p:spPr bwMode="auto">
          <a:xfrm>
            <a:off x="360854" y="3284984"/>
            <a:ext cx="1148584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文章出处题。本文是关于在五个人心目中什么能代表中国，因此可以在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文化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专栏看到这篇文章。故选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9495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80728"/>
            <a:ext cx="11485848" cy="468052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5036763"/>
          </a:xfrm>
        </p:spPr>
        <p:txBody>
          <a:bodyPr/>
          <a:lstStyle/>
          <a:p>
            <a:pPr hangingPunct="0">
              <a:lnSpc>
                <a:spcPct val="135000"/>
              </a:lnSpc>
              <a:spcAft>
                <a:spcPts val="0"/>
              </a:spcAft>
            </a:pPr>
            <a:endParaRPr lang="en-US" altLang="zh-CN" sz="3400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</a:pPr>
            <a:r>
              <a:rPr lang="en-US" altLang="zh-CN" sz="340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a famous Chinese saying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sz="340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who does not reach the Great Wall is not a true man .</a:t>
            </a:r>
            <a:r>
              <a:rPr lang="en-US" altLang="zh-CN" sz="340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3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</a:pPr>
            <a:r>
              <a:rPr lang="en-US" altLang="zh-CN" sz="34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sz="34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国有句名言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340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不到长城非好汉。</a:t>
            </a:r>
            <a:r>
              <a:rPr lang="en-US" altLang="zh-CN" sz="340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3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</a:pPr>
            <a:r>
              <a:rPr lang="en-US" altLang="zh-CN" sz="340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40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sz="340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句是主从复合句。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 does not reach the Great Wall 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是由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引导的定语从句，修饰先行词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，关系词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在定语从句中作主语。</a:t>
            </a:r>
            <a:endParaRPr lang="zh-CN" altLang="zh-CN" sz="34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633" y="897440"/>
            <a:ext cx="2850254" cy="553993"/>
          </a:xfrm>
          <a:prstGeom prst="rect">
            <a:avLst/>
          </a:prstGeom>
        </p:spPr>
      </p:pic>
      <p:pic>
        <p:nvPicPr>
          <p:cNvPr id="12" name="译文.eps" descr="id:214748733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30650" y="3058850"/>
            <a:ext cx="1224136" cy="378439"/>
          </a:xfrm>
          <a:prstGeom prst="rect">
            <a:avLst/>
          </a:prstGeom>
        </p:spPr>
      </p:pic>
      <p:pic>
        <p:nvPicPr>
          <p:cNvPr id="13" name="分析.eps" descr="id:2147487343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78582" y="3734284"/>
            <a:ext cx="1250325" cy="386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57865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2558" y="764704"/>
            <a:ext cx="11665296" cy="144064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574" y="2348880"/>
            <a:ext cx="3024336" cy="790377"/>
          </a:xfrm>
          <a:prstGeom prst="rect">
            <a:avLst/>
          </a:prstGeom>
        </p:spPr>
      </p:pic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2348880"/>
            <a:ext cx="11485848" cy="1649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文是关于在五个人心目中什么能代表中国。</a:t>
            </a:r>
            <a:endParaRPr lang="zh-CN" altLang="zh-CN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6311230" y="3933056"/>
            <a:ext cx="5535472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乐山中考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46290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08720"/>
            <a:ext cx="11485848" cy="2480166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represents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代表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 has a long history of over 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 years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could represent China in your mind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44538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/>
          </p:nvPr>
        </p:nvGraphicFramePr>
        <p:xfrm>
          <a:off x="334566" y="1052736"/>
          <a:ext cx="11521280" cy="4526280"/>
        </p:xfrm>
        <a:graphic>
          <a:graphicData uri="http://schemas.openxmlformats.org/drawingml/2006/table">
            <a:tbl>
              <a:tblPr firstRow="1" firstCol="1" bandRow="1"/>
              <a:tblGrid>
                <a:gridCol w="11521280">
                  <a:extLst>
                    <a:ext uri="{9D8B030D-6E8A-4147-A177-3AD203B41FA5}">
                      <a16:colId xmlns:a16="http://schemas.microsoft.com/office/drawing/2014/main" val="4223416446"/>
                    </a:ext>
                  </a:extLst>
                </a:gridCol>
              </a:tblGrid>
              <a:tr h="4525963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zh-CN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 Great Wall represents China in my eyes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It is about 21</a:t>
                      </a:r>
                      <a:r>
                        <a:rPr lang="zh-CN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000 kilometres long and over 2</a:t>
                      </a:r>
                      <a:r>
                        <a:rPr lang="zh-CN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000 years old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There is a famous Chinese saying,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“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 who does not reach the Great Wall is not a true man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.”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 really hope I can visit the fantastic place in the future</a:t>
                      </a:r>
                      <a:r>
                        <a:rPr lang="zh-CN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3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Xinran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 Shenzhen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887985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22542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/>
          </p:nvPr>
        </p:nvGraphicFramePr>
        <p:xfrm>
          <a:off x="334566" y="1052736"/>
          <a:ext cx="11521280" cy="4937760"/>
        </p:xfrm>
        <a:graphic>
          <a:graphicData uri="http://schemas.openxmlformats.org/drawingml/2006/table">
            <a:tbl>
              <a:tblPr firstRow="1" firstCol="1" bandRow="1"/>
              <a:tblGrid>
                <a:gridCol w="11521280">
                  <a:extLst>
                    <a:ext uri="{9D8B030D-6E8A-4147-A177-3AD203B41FA5}">
                      <a16:colId xmlns:a16="http://schemas.microsoft.com/office/drawing/2014/main" val="4223416446"/>
                    </a:ext>
                  </a:extLst>
                </a:gridCol>
              </a:tblGrid>
              <a:tr h="4525963">
                <a:tc>
                  <a:txBody>
                    <a:bodyPr/>
                    <a:lstStyle/>
                    <a:p>
                      <a:pPr marL="0" indent="895350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 my opinion, the colour red can represent China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We can see red every day in our lives, such as at weddings</a:t>
                      </a:r>
                      <a:r>
                        <a:rPr lang="zh-CN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婚礼</a:t>
                      </a:r>
                      <a:r>
                        <a:rPr lang="zh-CN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），</a:t>
                      </a:r>
                      <a:r>
                        <a:rPr lang="zh-CN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New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Year,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Lantern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Festival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But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more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importantly,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red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colour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national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flag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our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country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altLang="zh-CN" sz="36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r">
                        <a:lnSpc>
                          <a:spcPct val="150000"/>
                        </a:lnSpc>
                      </a:pPr>
                      <a:r>
                        <a:rPr lang="en-US" altLang="zh-CN" sz="36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Wang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6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Jingqi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,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Dalian</a:t>
                      </a:r>
                      <a:endParaRPr lang="zh-CN" sz="3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887985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75559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/>
          </p:nvPr>
        </p:nvGraphicFramePr>
        <p:xfrm>
          <a:off x="334566" y="1052736"/>
          <a:ext cx="11521280" cy="4663440"/>
        </p:xfrm>
        <a:graphic>
          <a:graphicData uri="http://schemas.openxmlformats.org/drawingml/2006/table">
            <a:tbl>
              <a:tblPr firstRow="1" firstCol="1" bandRow="1"/>
              <a:tblGrid>
                <a:gridCol w="11521280">
                  <a:extLst>
                    <a:ext uri="{9D8B030D-6E8A-4147-A177-3AD203B41FA5}">
                      <a16:colId xmlns:a16="http://schemas.microsoft.com/office/drawing/2014/main" val="4223416446"/>
                    </a:ext>
                  </a:extLst>
                </a:gridCol>
              </a:tblGrid>
              <a:tr h="4525963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zh-CN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I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think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dragon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symbol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China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Chinese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always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see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ourselves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as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“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descendants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dragon</a:t>
                      </a:r>
                      <a:r>
                        <a:rPr lang="zh-CN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龙的传人</a:t>
                      </a:r>
                      <a:r>
                        <a:rPr lang="zh-CN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”.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dragon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magical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animal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stands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power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China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Parents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hope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become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as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successful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as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“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dragons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”.</a:t>
                      </a:r>
                      <a:endParaRPr lang="zh-CN" altLang="zh-CN" sz="12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r"/>
                      <a:r>
                        <a:rPr lang="en-US" altLang="zh-CN" sz="36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Mao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6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Zhanglinxi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,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Hefei</a:t>
                      </a:r>
                      <a:endParaRPr lang="zh-CN" sz="3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887985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602319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/>
          </p:nvPr>
        </p:nvGraphicFramePr>
        <p:xfrm>
          <a:off x="334566" y="1052736"/>
          <a:ext cx="11521280" cy="4663440"/>
        </p:xfrm>
        <a:graphic>
          <a:graphicData uri="http://schemas.openxmlformats.org/drawingml/2006/table">
            <a:tbl>
              <a:tblPr firstRow="1" firstCol="1" bandRow="1"/>
              <a:tblGrid>
                <a:gridCol w="11521280">
                  <a:extLst>
                    <a:ext uri="{9D8B030D-6E8A-4147-A177-3AD203B41FA5}">
                      <a16:colId xmlns:a16="http://schemas.microsoft.com/office/drawing/2014/main" val="4223416446"/>
                    </a:ext>
                  </a:extLst>
                </a:gridCol>
              </a:tblGrid>
              <a:tr h="4525963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zh-CN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China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country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But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word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also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means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porcelain</a:t>
                      </a:r>
                      <a:r>
                        <a:rPr lang="zh-CN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瓷器</a:t>
                      </a:r>
                      <a:r>
                        <a:rPr lang="zh-CN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think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porcelain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symbol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China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past,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Chinese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porcelain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was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sold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abroad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China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was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called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“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nation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porcelain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”.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invention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porcelain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has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greatly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influenced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world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altLang="zh-CN" sz="12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r"/>
                      <a:r>
                        <a:rPr lang="en-US" altLang="zh-CN" sz="36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Xiong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6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Anni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,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Nanjing</a:t>
                      </a:r>
                      <a:endParaRPr lang="zh-CN" sz="3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887985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12143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/>
          </p:nvPr>
        </p:nvGraphicFramePr>
        <p:xfrm>
          <a:off x="334566" y="1052737"/>
          <a:ext cx="11521280" cy="3840480"/>
        </p:xfrm>
        <a:graphic>
          <a:graphicData uri="http://schemas.openxmlformats.org/drawingml/2006/table">
            <a:tbl>
              <a:tblPr firstRow="1" firstCol="1" bandRow="1"/>
              <a:tblGrid>
                <a:gridCol w="11521280">
                  <a:extLst>
                    <a:ext uri="{9D8B030D-6E8A-4147-A177-3AD203B41FA5}">
                      <a16:colId xmlns:a16="http://schemas.microsoft.com/office/drawing/2014/main" val="4223416446"/>
                    </a:ext>
                  </a:extLst>
                </a:gridCol>
              </a:tblGrid>
              <a:tr h="3816423">
                <a:tc>
                  <a:txBody>
                    <a:bodyPr/>
                    <a:lstStyle/>
                    <a:p>
                      <a:pPr marL="0" indent="895350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China,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dumplings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represent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happiness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reunion</a:t>
                      </a:r>
                      <a:r>
                        <a:rPr lang="zh-CN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团圆</a:t>
                      </a:r>
                      <a:r>
                        <a:rPr lang="zh-CN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Families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China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always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get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together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make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dumplings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during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festivals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When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they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make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dumplings,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they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talk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laugh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food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brings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them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happiness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altLang="zh-CN" sz="36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indent="895350" algn="r"/>
                      <a:r>
                        <a:rPr lang="en-US" altLang="zh-CN" sz="36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Li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6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Qinrui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,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Tianjin</a:t>
                      </a:r>
                      <a:endParaRPr lang="zh-CN" sz="3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887985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312637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8016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 thinks the Great Wall represents China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 Xinran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Mao Zhanglinxi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 Qinrui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3212976"/>
            <a:ext cx="1148584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Great Wall represents China in my eyes ... Di Xinran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Shenzhen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可知，迪欣然认为长城能代表中国。故选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145704" y="928854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1095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435</Words>
  <Application>Microsoft Office PowerPoint</Application>
  <PresentationFormat>自定义</PresentationFormat>
  <Paragraphs>45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4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480</cp:revision>
  <dcterms:created xsi:type="dcterms:W3CDTF">2020-11-06T05:24:00Z</dcterms:created>
  <dcterms:modified xsi:type="dcterms:W3CDTF">2025-09-13T08:18:54Z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95DC9B4C53454EBEB37AF9983292ED09_12</vt:lpwstr>
  </property>
</Properties>
</file>